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sldIdLst>
    <p:sldId id="263" r:id="rId2"/>
    <p:sldId id="339" r:id="rId3"/>
    <p:sldId id="335" r:id="rId4"/>
    <p:sldId id="340" r:id="rId5"/>
    <p:sldId id="337" r:id="rId6"/>
    <p:sldId id="344" r:id="rId7"/>
    <p:sldId id="345" r:id="rId8"/>
    <p:sldId id="341" r:id="rId9"/>
    <p:sldId id="338" r:id="rId10"/>
    <p:sldId id="346" r:id="rId11"/>
    <p:sldId id="343" r:id="rId12"/>
    <p:sldId id="342" r:id="rId13"/>
    <p:sldId id="333" r:id="rId14"/>
    <p:sldId id="347" r:id="rId15"/>
    <p:sldId id="288" r:id="rId16"/>
    <p:sldId id="348" r:id="rId17"/>
    <p:sldId id="334" r:id="rId18"/>
    <p:sldId id="33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12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89C2F-477F-1A43-924C-30AF1191D68C}" type="datetimeFigureOut">
              <a:rPr lang="en-US" smtClean="0"/>
              <a:t>19/01/2015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9FA1-CB5E-9145-8E66-8F6AA49B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7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19 January 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19 January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cap="none" dirty="0" smtClean="0"/>
              <a:t>Some Ottoman (Turkish) Medals </a:t>
            </a:r>
            <a:br>
              <a:rPr lang="en-US" sz="3200" cap="none" dirty="0" smtClean="0"/>
            </a:br>
            <a:r>
              <a:rPr lang="en-US" sz="3200" cap="none" dirty="0" smtClean="0"/>
              <a:t>of the First World War</a:t>
            </a:r>
            <a:endParaRPr lang="en-US" sz="32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1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Order of </a:t>
            </a:r>
            <a:r>
              <a:rPr lang="en-US" dirty="0" err="1" smtClean="0"/>
              <a:t>Medjid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highly regarded Order, given to those serving in the Ottoman Turkish forces, as well as to those such as the Germans, fighting with them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971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413" y="6006353"/>
            <a:ext cx="613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The Order of </a:t>
            </a:r>
            <a:r>
              <a:rPr lang="en-US" sz="2800" dirty="0" err="1" smtClean="0"/>
              <a:t>Medjid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33" y="1777999"/>
            <a:ext cx="3119361" cy="41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6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Order of </a:t>
            </a:r>
            <a:r>
              <a:rPr lang="en-US" dirty="0" err="1" smtClean="0"/>
              <a:t>Osmanie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Order of the Ottoman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was awarded by the Sultan for most excellent conduct</a:t>
            </a:r>
          </a:p>
          <a:p>
            <a:r>
              <a:rPr lang="en-US" sz="2800" dirty="0" smtClean="0"/>
              <a:t>The Order shown may have belonged to King Edward VII of England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(Royal </a:t>
            </a:r>
            <a:r>
              <a:rPr lang="en-US" sz="2000" dirty="0"/>
              <a:t>Collection Trust/© Her Majesty Queen Elizabeth II </a:t>
            </a:r>
            <a:r>
              <a:rPr lang="en-US" sz="2000" dirty="0" smtClean="0"/>
              <a:t>2014)</a:t>
            </a:r>
            <a:endParaRPr lang="en-US" sz="2000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12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Osmanie</a:t>
            </a:r>
            <a:r>
              <a:rPr lang="en-US" dirty="0" smtClean="0"/>
              <a:t> 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636" r="-636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46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 comparison: the Distinguished Service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medal is awarded to officers in the British forces for bravery</a:t>
            </a:r>
          </a:p>
          <a:p>
            <a:r>
              <a:rPr lang="en-US" sz="2800" dirty="0" smtClean="0"/>
              <a:t>F.S.’</a:t>
            </a:r>
            <a:r>
              <a:rPr lang="en-US" sz="2800" dirty="0" err="1" smtClean="0"/>
              <a:t>Cleg</a:t>
            </a:r>
            <a:r>
              <a:rPr lang="en-US" sz="2800" dirty="0" smtClean="0"/>
              <a:t>’ Kelly, the composer, won this medal for hi part in the British withdrawal from Gallipoli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544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Distinguished Service Cross</a:t>
            </a:r>
            <a:endParaRPr lang="en-US" dirty="0"/>
          </a:p>
        </p:txBody>
      </p:sp>
      <p:pic>
        <p:nvPicPr>
          <p:cNvPr id="2" name="Picture 1" descr="Full Size Distinguished Service Cross George VI GRI Medal-Fro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171" y="1395995"/>
            <a:ext cx="2688475" cy="50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0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 comparison: the </a:t>
            </a:r>
            <a:r>
              <a:rPr lang="en-US" dirty="0" err="1">
                <a:latin typeface="+mn-lt"/>
              </a:rPr>
              <a:t>Légion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d’honneur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award is given to those in the French armed forces for exceptional conduct in battle  </a:t>
            </a:r>
          </a:p>
          <a:p>
            <a:r>
              <a:rPr lang="en-US" sz="2800" dirty="0" smtClean="0"/>
              <a:t>Jean Giraudoux, the playwright and diplomat, won this award for his courage in fighting units of the Turkish division commanded by </a:t>
            </a:r>
            <a:r>
              <a:rPr lang="en-US" sz="2800" dirty="0" err="1" smtClean="0"/>
              <a:t>Selahattin</a:t>
            </a:r>
            <a:r>
              <a:rPr lang="en-US" sz="2800" dirty="0" smtClean="0"/>
              <a:t> </a:t>
            </a:r>
            <a:r>
              <a:rPr lang="en-US" sz="2800" dirty="0" err="1" smtClean="0"/>
              <a:t>Adil</a:t>
            </a:r>
            <a:r>
              <a:rPr lang="en-US" sz="2800" dirty="0"/>
              <a:t> </a:t>
            </a:r>
            <a:r>
              <a:rPr lang="en-US" sz="2800" dirty="0" smtClean="0"/>
              <a:t>on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June 1915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540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Légion</a:t>
            </a:r>
            <a:r>
              <a:rPr lang="en-US" b="1" dirty="0"/>
              <a:t> </a:t>
            </a:r>
            <a:r>
              <a:rPr lang="en-US" b="1" dirty="0" err="1"/>
              <a:t>d’honneur</a:t>
            </a:r>
            <a:endParaRPr lang="en-US" dirty="0"/>
          </a:p>
        </p:txBody>
      </p:sp>
      <p:pic>
        <p:nvPicPr>
          <p:cNvPr id="3" name="Content Placeholder 2" descr="Chevalier_légion_d'honneur_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904" r="-1589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85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889000"/>
            <a:ext cx="40513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413" y="6006353"/>
            <a:ext cx="613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5167" y="6328833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medals and awards is </a:t>
            </a:r>
            <a:r>
              <a:rPr lang="en-US" sz="2400" dirty="0" err="1" smtClean="0"/>
              <a:t>Selahattin</a:t>
            </a:r>
            <a:r>
              <a:rPr lang="en-US" sz="2400" dirty="0" smtClean="0"/>
              <a:t> </a:t>
            </a:r>
            <a:r>
              <a:rPr lang="en-US" sz="2400" dirty="0" err="1" smtClean="0"/>
              <a:t>Idal</a:t>
            </a:r>
            <a:r>
              <a:rPr lang="en-US" sz="2400" dirty="0" smtClean="0"/>
              <a:t> Pasha wearing?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55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Turkish War Medal of 1915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medal is sometimes called the Gallipoli star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605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Imtiaz</a:t>
            </a:r>
            <a:r>
              <a:rPr lang="en-US" dirty="0" smtClean="0"/>
              <a:t> Medal of 1915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gold medal is for the most excellent military service in The Ottoman Turkish army</a:t>
            </a:r>
          </a:p>
          <a:p>
            <a:r>
              <a:rPr lang="en-US" sz="2800" dirty="0" smtClean="0"/>
              <a:t>There was a second class version made of silver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07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Imtiaz</a:t>
            </a:r>
            <a:r>
              <a:rPr lang="en-US" dirty="0" smtClean="0"/>
              <a:t> medal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905" r="-190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139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Iron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German military medal given for bravery</a:t>
            </a:r>
          </a:p>
          <a:p>
            <a:r>
              <a:rPr lang="en-US" sz="2800" dirty="0" smtClean="0"/>
              <a:t>It was sometimes awarded to Turks fighting with the Germans in the first world war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324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7413" y="6006354"/>
            <a:ext cx="598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The Iron Cross</a:t>
            </a:r>
          </a:p>
          <a:p>
            <a:pPr algn="ctr"/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890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Liyakat</a:t>
            </a:r>
            <a:r>
              <a:rPr lang="en-US" dirty="0" smtClean="0"/>
              <a:t> Medal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gold medal was the junior ranking type of medal in the Ottoman Turkish awards</a:t>
            </a:r>
          </a:p>
          <a:p>
            <a:r>
              <a:rPr lang="en-US" sz="2800" dirty="0" smtClean="0"/>
              <a:t>There was a second class version made of silver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nd a third class one made of bronze</a:t>
            </a:r>
          </a:p>
          <a:p>
            <a:r>
              <a:rPr lang="en-US" sz="2800" dirty="0" smtClean="0"/>
              <a:t>The crossed swords on the ribbon tell us it was won in battle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78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Likayat</a:t>
            </a:r>
            <a:r>
              <a:rPr lang="en-US" dirty="0" smtClean="0"/>
              <a:t> Medal (gold)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98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829</TotalTime>
  <Words>325</Words>
  <Application>Microsoft Macintosh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Some Ottoman (Turkish) Medals  of the First World War</vt:lpstr>
      <vt:lpstr>The Turkish War Medal of 1915</vt:lpstr>
      <vt:lpstr>PowerPoint Presentation</vt:lpstr>
      <vt:lpstr>The Imtiaz Medal of 1915</vt:lpstr>
      <vt:lpstr>The Imtiaz medal</vt:lpstr>
      <vt:lpstr>The Iron Cross</vt:lpstr>
      <vt:lpstr>PowerPoint Presentation</vt:lpstr>
      <vt:lpstr>The Liyakat Medal</vt:lpstr>
      <vt:lpstr>Likayat Medal (gold)</vt:lpstr>
      <vt:lpstr>The Order of Medjid </vt:lpstr>
      <vt:lpstr>PowerPoint Presentation</vt:lpstr>
      <vt:lpstr>The Order of Osmanie: the Order of the Ottoman Empire</vt:lpstr>
      <vt:lpstr>The Osmanie Order</vt:lpstr>
      <vt:lpstr>For comparison: the Distinguished Service Cross</vt:lpstr>
      <vt:lpstr>PowerPoint Presentation</vt:lpstr>
      <vt:lpstr>For comparison: the Légion d’honneur</vt:lpstr>
      <vt:lpstr>Légion d’honneur</vt:lpstr>
      <vt:lpstr>PowerPoint Presentation</vt:lpstr>
    </vt:vector>
  </TitlesOfParts>
  <Company>IOE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FOR NOAH</dc:title>
  <dc:creator>Nick Peacey</dc:creator>
  <cp:lastModifiedBy>ICS IOE</cp:lastModifiedBy>
  <cp:revision>132</cp:revision>
  <dcterms:created xsi:type="dcterms:W3CDTF">2014-11-11T11:13:43Z</dcterms:created>
  <dcterms:modified xsi:type="dcterms:W3CDTF">2015-01-19T22:20:08Z</dcterms:modified>
</cp:coreProperties>
</file>